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8" r:id="rId2"/>
    <p:sldId id="259" r:id="rId3"/>
    <p:sldId id="260" r:id="rId4"/>
    <p:sldId id="261" r:id="rId5"/>
    <p:sldId id="265" r:id="rId6"/>
    <p:sldId id="266" r:id="rId7"/>
    <p:sldId id="263" r:id="rId8"/>
    <p:sldId id="267" r:id="rId9"/>
    <p:sldId id="268" r:id="rId10"/>
    <p:sldId id="262" r:id="rId11"/>
    <p:sldId id="269" r:id="rId1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66"/>
    <a:srgbClr val="66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4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9BED71B-BC86-4C64-81A1-E81C953847AC}" type="datetimeFigureOut">
              <a:rPr lang="ru-RU" smtClean="0"/>
              <a:t>29.11.2020</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EEB7A20-7A79-41D1-9874-8627C2231629}" type="slidenum">
              <a:rPr lang="ru-RU" smtClean="0"/>
              <a:t>‹#›</a:t>
            </a:fld>
            <a:endParaRPr lang="ru-RU"/>
          </a:p>
        </p:txBody>
      </p:sp>
    </p:spTree>
    <p:extLst>
      <p:ext uri="{BB962C8B-B14F-4D97-AF65-F5344CB8AC3E}">
        <p14:creationId xmlns:p14="http://schemas.microsoft.com/office/powerpoint/2010/main" val="11589180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4EEB7A20-7A79-41D1-9874-8627C2231629}" type="slidenum">
              <a:rPr lang="ru-RU" smtClean="0"/>
              <a:t>5</a:t>
            </a:fld>
            <a:endParaRPr lang="ru-RU"/>
          </a:p>
        </p:txBody>
      </p:sp>
    </p:spTree>
    <p:extLst>
      <p:ext uri="{BB962C8B-B14F-4D97-AF65-F5344CB8AC3E}">
        <p14:creationId xmlns:p14="http://schemas.microsoft.com/office/powerpoint/2010/main" val="33191707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a:t>Образец заголовка</a:t>
            </a:r>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p>
            <a:fld id="{3BDEC96A-9B96-4222-8706-E09860C15C32}" type="datetimeFigureOut">
              <a:rPr lang="ru-RU" smtClean="0"/>
              <a:t>29.11.2020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D056EB9-D077-4FA6-ADBA-AE601145A09C}" type="slidenum">
              <a:rPr lang="ru-RU" smtClean="0"/>
              <a:t>‹#›</a:t>
            </a:fld>
            <a:endParaRPr lang="ru-RU"/>
          </a:p>
        </p:txBody>
      </p:sp>
    </p:spTree>
    <p:extLst>
      <p:ext uri="{BB962C8B-B14F-4D97-AF65-F5344CB8AC3E}">
        <p14:creationId xmlns:p14="http://schemas.microsoft.com/office/powerpoint/2010/main" val="18392612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3BDEC96A-9B96-4222-8706-E09860C15C32}" type="datetimeFigureOut">
              <a:rPr lang="ru-RU" smtClean="0"/>
              <a:t>29.11.2020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D056EB9-D077-4FA6-ADBA-AE601145A09C}" type="slidenum">
              <a:rPr lang="ru-RU" smtClean="0"/>
              <a:t>‹#›</a:t>
            </a:fld>
            <a:endParaRPr lang="ru-RU"/>
          </a:p>
        </p:txBody>
      </p:sp>
    </p:spTree>
    <p:extLst>
      <p:ext uri="{BB962C8B-B14F-4D97-AF65-F5344CB8AC3E}">
        <p14:creationId xmlns:p14="http://schemas.microsoft.com/office/powerpoint/2010/main" val="26648305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3BDEC96A-9B96-4222-8706-E09860C15C32}" type="datetimeFigureOut">
              <a:rPr lang="ru-RU" smtClean="0"/>
              <a:t>29.11.2020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D056EB9-D077-4FA6-ADBA-AE601145A09C}" type="slidenum">
              <a:rPr lang="ru-RU" smtClean="0"/>
              <a:t>‹#›</a:t>
            </a:fld>
            <a:endParaRPr lang="ru-RU"/>
          </a:p>
        </p:txBody>
      </p:sp>
    </p:spTree>
    <p:extLst>
      <p:ext uri="{BB962C8B-B14F-4D97-AF65-F5344CB8AC3E}">
        <p14:creationId xmlns:p14="http://schemas.microsoft.com/office/powerpoint/2010/main" val="7929699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3BDEC96A-9B96-4222-8706-E09860C15C32}" type="datetimeFigureOut">
              <a:rPr lang="ru-RU" smtClean="0"/>
              <a:t>29.11.2020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1D056EB9-D077-4FA6-ADBA-AE601145A09C}" type="slidenum">
              <a:rPr lang="ru-RU" smtClean="0"/>
              <a:t>‹#›</a:t>
            </a:fld>
            <a:endParaRPr lang="ru-RU"/>
          </a:p>
        </p:txBody>
      </p:sp>
    </p:spTree>
    <p:extLst>
      <p:ext uri="{BB962C8B-B14F-4D97-AF65-F5344CB8AC3E}">
        <p14:creationId xmlns:p14="http://schemas.microsoft.com/office/powerpoint/2010/main" val="16255337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3BDEC96A-9B96-4222-8706-E09860C15C32}" type="datetimeFigureOut">
              <a:rPr lang="ru-RU" smtClean="0"/>
              <a:t>29.11.2020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1D056EB9-D077-4FA6-ADBA-AE601145A09C}" type="slidenum">
              <a:rPr lang="ru-RU" smtClean="0"/>
              <a:t>‹#›</a:t>
            </a:fld>
            <a:endParaRPr lang="ru-RU"/>
          </a:p>
        </p:txBody>
      </p:sp>
    </p:spTree>
    <p:extLst>
      <p:ext uri="{BB962C8B-B14F-4D97-AF65-F5344CB8AC3E}">
        <p14:creationId xmlns:p14="http://schemas.microsoft.com/office/powerpoint/2010/main" val="37104966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3BDEC96A-9B96-4222-8706-E09860C15C32}" type="datetimeFigureOut">
              <a:rPr lang="ru-RU" smtClean="0"/>
              <a:t>29.11.2020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1D056EB9-D077-4FA6-ADBA-AE601145A09C}" type="slidenum">
              <a:rPr lang="ru-RU" smtClean="0"/>
              <a:t>‹#›</a:t>
            </a:fld>
            <a:endParaRPr lang="ru-RU"/>
          </a:p>
        </p:txBody>
      </p:sp>
    </p:spTree>
    <p:extLst>
      <p:ext uri="{BB962C8B-B14F-4D97-AF65-F5344CB8AC3E}">
        <p14:creationId xmlns:p14="http://schemas.microsoft.com/office/powerpoint/2010/main" val="11897865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3BDEC96A-9B96-4222-8706-E09860C15C32}" type="datetimeFigureOut">
              <a:rPr lang="ru-RU" smtClean="0"/>
              <a:t>29.11.2020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1D056EB9-D077-4FA6-ADBA-AE601145A09C}" type="slidenum">
              <a:rPr lang="ru-RU" smtClean="0"/>
              <a:t>‹#›</a:t>
            </a:fld>
            <a:endParaRPr lang="ru-RU"/>
          </a:p>
        </p:txBody>
      </p:sp>
    </p:spTree>
    <p:extLst>
      <p:ext uri="{BB962C8B-B14F-4D97-AF65-F5344CB8AC3E}">
        <p14:creationId xmlns:p14="http://schemas.microsoft.com/office/powerpoint/2010/main" val="30331265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3BDEC96A-9B96-4222-8706-E09860C15C32}" type="datetimeFigureOut">
              <a:rPr lang="ru-RU" smtClean="0"/>
              <a:t>29.11.2020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1D056EB9-D077-4FA6-ADBA-AE601145A09C}" type="slidenum">
              <a:rPr lang="ru-RU" smtClean="0"/>
              <a:t>‹#›</a:t>
            </a:fld>
            <a:endParaRPr lang="ru-RU"/>
          </a:p>
        </p:txBody>
      </p:sp>
    </p:spTree>
    <p:extLst>
      <p:ext uri="{BB962C8B-B14F-4D97-AF65-F5344CB8AC3E}">
        <p14:creationId xmlns:p14="http://schemas.microsoft.com/office/powerpoint/2010/main" val="21494314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3BDEC96A-9B96-4222-8706-E09860C15C32}" type="datetimeFigureOut">
              <a:rPr lang="ru-RU" smtClean="0"/>
              <a:t>29.11.2020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1D056EB9-D077-4FA6-ADBA-AE601145A09C}" type="slidenum">
              <a:rPr lang="ru-RU" smtClean="0"/>
              <a:t>‹#›</a:t>
            </a:fld>
            <a:endParaRPr lang="ru-RU"/>
          </a:p>
        </p:txBody>
      </p:sp>
    </p:spTree>
    <p:extLst>
      <p:ext uri="{BB962C8B-B14F-4D97-AF65-F5344CB8AC3E}">
        <p14:creationId xmlns:p14="http://schemas.microsoft.com/office/powerpoint/2010/main" val="17416749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3BDEC96A-9B96-4222-8706-E09860C15C32}" type="datetimeFigureOut">
              <a:rPr lang="ru-RU" smtClean="0"/>
              <a:t>29.11.2020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D056EB9-D077-4FA6-ADBA-AE601145A09C}" type="slidenum">
              <a:rPr lang="ru-RU" smtClean="0"/>
              <a:t>‹#›</a:t>
            </a:fld>
            <a:endParaRPr lang="ru-RU"/>
          </a:p>
        </p:txBody>
      </p:sp>
    </p:spTree>
    <p:extLst>
      <p:ext uri="{BB962C8B-B14F-4D97-AF65-F5344CB8AC3E}">
        <p14:creationId xmlns:p14="http://schemas.microsoft.com/office/powerpoint/2010/main" val="39388960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3BDEC96A-9B96-4222-8706-E09860C15C32}" type="datetimeFigureOut">
              <a:rPr lang="ru-RU" smtClean="0"/>
              <a:t>29.11.2020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D056EB9-D077-4FA6-ADBA-AE601145A09C}" type="slidenum">
              <a:rPr lang="ru-RU" smtClean="0"/>
              <a:t>‹#›</a:t>
            </a:fld>
            <a:endParaRPr lang="ru-RU"/>
          </a:p>
        </p:txBody>
      </p:sp>
    </p:spTree>
    <p:extLst>
      <p:ext uri="{BB962C8B-B14F-4D97-AF65-F5344CB8AC3E}">
        <p14:creationId xmlns:p14="http://schemas.microsoft.com/office/powerpoint/2010/main" val="14348036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1000" b="-1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BDEC96A-9B96-4222-8706-E09860C15C32}" type="datetimeFigureOut">
              <a:rPr lang="ru-RU" smtClean="0"/>
              <a:t>29.11.2020</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D056EB9-D077-4FA6-ADBA-AE601145A09C}" type="slidenum">
              <a:rPr lang="ru-RU" smtClean="0"/>
              <a:t>‹#›</a:t>
            </a:fld>
            <a:endParaRPr lang="ru-RU"/>
          </a:p>
        </p:txBody>
      </p:sp>
    </p:spTree>
    <p:extLst>
      <p:ext uri="{BB962C8B-B14F-4D97-AF65-F5344CB8AC3E}">
        <p14:creationId xmlns:p14="http://schemas.microsoft.com/office/powerpoint/2010/main" val="6810606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hyperlink" Target="https://www.youtube.com/watch?v=U9bWgEqk6UY&amp;feature=emb_logo" TargetMode="Externa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hyperlink" Target="https://vk.com/video-186159035_456239078?list=5625b5645c8da66cb1" TargetMode="Externa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s://www.youtube.com/watch?time_continue=26&amp;v=RggtITZRPLA&amp;feature=emb_logo"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hyperlink" Target="https://vk.com/club186159035?z=video-186159035_456239129%2F52ebbc86df172503dc%2Fpl_post_-186159035_309%C2%A0" TargetMode="Externa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s://youtu.be/5s5bnoTCVpE" TargetMode="External"/><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11.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8" name="Picture 8" descr="https://i.ytimg.com/vi/HhdkIUlManU/maxresdefault.jpg"/>
          <p:cNvPicPr>
            <a:picLocks noChangeAspect="1" noChangeArrowheads="1"/>
          </p:cNvPicPr>
          <p:nvPr/>
        </p:nvPicPr>
        <p:blipFill>
          <a:blip r:embed="rId2">
            <a:extLst>
              <a:ext uri="{BEBA8EAE-BF5A-486C-A8C5-ECC9F3942E4B}">
                <a14:imgProps xmlns:a14="http://schemas.microsoft.com/office/drawing/2010/main">
                  <a14:imgLayer r:embed="rId3">
                    <a14:imgEffect>
                      <a14:artisticCutout/>
                    </a14:imgEffect>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0" y="-1"/>
            <a:ext cx="9144000" cy="6858001"/>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https://1.bp.blogspot.com/-mv-KSqH-V6k/XpMgIbuKrzI/AAAAAAAABSA/lCeoRISXn8IFuF0iFiAQ84QxY2V1hwAvgCLcBGAsYHQ/s1600/59.png"/>
          <p:cNvPicPr>
            <a:picLocks noChangeAspect="1" noChangeArrowheads="1"/>
          </p:cNvPicPr>
          <p:nvPr/>
        </p:nvPicPr>
        <p:blipFill rotWithShape="1">
          <a:blip r:embed="rId4">
            <a:extLst>
              <a:ext uri="{28A0092B-C50C-407E-A947-70E740481C1C}">
                <a14:useLocalDpi xmlns:a14="http://schemas.microsoft.com/office/drawing/2010/main" val="0"/>
              </a:ext>
            </a:extLst>
          </a:blip>
          <a:srcRect l="17074" r="10813"/>
          <a:stretch/>
        </p:blipFill>
        <p:spPr bwMode="auto">
          <a:xfrm>
            <a:off x="1726980" y="523911"/>
            <a:ext cx="7418232" cy="6429375"/>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251520" y="22320"/>
            <a:ext cx="4680520" cy="2123658"/>
          </a:xfrm>
          <a:prstGeom prst="rect">
            <a:avLst/>
          </a:prstGeom>
          <a:solidFill>
            <a:schemeClr val="accent5">
              <a:lumMod val="40000"/>
              <a:lumOff val="60000"/>
            </a:schemeClr>
          </a:solidFill>
          <a:effectLst>
            <a:softEdge rad="127000"/>
          </a:effectLst>
        </p:spPr>
        <p:txBody>
          <a:bodyPr wrap="square">
            <a:spAutoFit/>
          </a:bodyPr>
          <a:lstStyle/>
          <a:p>
            <a:pPr algn="ctr"/>
            <a:r>
              <a:rPr lang="ru-RU" sz="6600" b="1" cap="none" spc="0" dirty="0">
                <a:ln w="28575">
                  <a:solidFill>
                    <a:srgbClr val="FF0000"/>
                  </a:solidFill>
                </a:ln>
                <a:solidFill>
                  <a:srgbClr val="FFC000"/>
                </a:solidFill>
                <a:effectLst>
                  <a:innerShdw blurRad="69850" dist="43180" dir="5400000">
                    <a:srgbClr val="000000">
                      <a:alpha val="65000"/>
                    </a:srgbClr>
                  </a:innerShdw>
                </a:effectLst>
                <a:latin typeface="Calligraph" panose="040B0500000000000000" pitchFamily="82" charset="0"/>
                <a:cs typeface="Aldhabi" panose="01000000000000000000" pitchFamily="2" charset="-78"/>
              </a:rPr>
              <a:t>Наши успехи</a:t>
            </a:r>
          </a:p>
        </p:txBody>
      </p:sp>
    </p:spTree>
    <p:extLst>
      <p:ext uri="{BB962C8B-B14F-4D97-AF65-F5344CB8AC3E}">
        <p14:creationId xmlns:p14="http://schemas.microsoft.com/office/powerpoint/2010/main" val="11394669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1023008" y="262151"/>
            <a:ext cx="7056784" cy="6740307"/>
          </a:xfrm>
          <a:prstGeom prst="rect">
            <a:avLst/>
          </a:prstGeom>
          <a:solidFill>
            <a:srgbClr val="FFFF66"/>
          </a:solidFill>
        </p:spPr>
        <p:txBody>
          <a:bodyPr wrap="square">
            <a:spAutoFit/>
          </a:bodyPr>
          <a:lstStyle/>
          <a:p>
            <a:r>
              <a:rPr lang="ru-RU" sz="2400" b="1" dirty="0">
                <a:solidFill>
                  <a:srgbClr val="002060"/>
                </a:solidFill>
                <a:latin typeface="Comic Sans MS" panose="030F0702030302020204" pitchFamily="66" charset="0"/>
              </a:rPr>
              <a:t>В октябре 2019 года в нашей группе начала работу </a:t>
            </a:r>
            <a:r>
              <a:rPr lang="ru-RU" sz="2400" b="1" dirty="0" err="1">
                <a:solidFill>
                  <a:srgbClr val="002060"/>
                </a:solidFill>
                <a:latin typeface="Comic Sans MS" panose="030F0702030302020204" pitchFamily="66" charset="0"/>
              </a:rPr>
              <a:t>мультстудия</a:t>
            </a:r>
            <a:r>
              <a:rPr lang="ru-RU" sz="2400" b="1" dirty="0">
                <a:solidFill>
                  <a:srgbClr val="002060"/>
                </a:solidFill>
                <a:latin typeface="Comic Sans MS" panose="030F0702030302020204" pitchFamily="66" charset="0"/>
              </a:rPr>
              <a:t>. На первых занятиях дети познакомились с историей мультипликации, узнали какие виды мультфильмов бывают, люди каких профессий занимаются мультипликацией. Затем приступили к практике. Первый анимационный фильм сделали по стихотворению </a:t>
            </a:r>
            <a:r>
              <a:rPr lang="ru-RU" sz="2400" b="1" dirty="0" err="1">
                <a:solidFill>
                  <a:srgbClr val="002060"/>
                </a:solidFill>
                <a:latin typeface="Comic Sans MS" panose="030F0702030302020204" pitchFamily="66" charset="0"/>
              </a:rPr>
              <a:t>Ю.Тувима</a:t>
            </a:r>
            <a:r>
              <a:rPr lang="ru-RU" sz="2400" b="1" dirty="0">
                <a:solidFill>
                  <a:srgbClr val="002060"/>
                </a:solidFill>
                <a:latin typeface="Comic Sans MS" panose="030F0702030302020204" pitchFamily="66" charset="0"/>
              </a:rPr>
              <a:t> в </a:t>
            </a:r>
            <a:r>
              <a:rPr lang="ru-RU" sz="2400" b="1" dirty="0" err="1">
                <a:solidFill>
                  <a:srgbClr val="002060"/>
                </a:solidFill>
                <a:latin typeface="Comic Sans MS" panose="030F0702030302020204" pitchFamily="66" charset="0"/>
              </a:rPr>
              <a:t>перводе</a:t>
            </a:r>
            <a:r>
              <a:rPr lang="ru-RU" sz="2400" b="1" dirty="0">
                <a:solidFill>
                  <a:srgbClr val="002060"/>
                </a:solidFill>
                <a:latin typeface="Comic Sans MS" panose="030F0702030302020204" pitchFamily="66" charset="0"/>
              </a:rPr>
              <a:t> С. Михалкова «Овощи». Продумали сценарий,  налепили овощей из пластилина, приготовили декорации, кукол и занялись съемкой фрагментов мультфильма. Конечно не все сразу гладко получалось, но мы все-таки справились.</a:t>
            </a:r>
          </a:p>
          <a:p>
            <a:pPr>
              <a:spcAft>
                <a:spcPts val="0"/>
              </a:spcAft>
            </a:pPr>
            <a:r>
              <a:rPr lang="ru-RU" sz="2400" b="1" dirty="0">
                <a:solidFill>
                  <a:srgbClr val="002060"/>
                </a:solidFill>
                <a:latin typeface="Comic Sans MS" panose="030F0702030302020204" pitchFamily="66" charset="0"/>
              </a:rPr>
              <a:t> </a:t>
            </a:r>
            <a:r>
              <a:rPr lang="ru-RU" sz="2400" dirty="0">
                <a:solidFill>
                  <a:srgbClr val="006400"/>
                </a:solidFill>
                <a:effectLst/>
                <a:latin typeface="Comic Sans MS"/>
                <a:ea typeface="Times New Roman"/>
                <a:cs typeface="Arial"/>
              </a:rPr>
              <a:t>Мультфильм «Овощи"</a:t>
            </a:r>
            <a:endParaRPr lang="ru-RU" sz="1600" dirty="0">
              <a:solidFill>
                <a:srgbClr val="000000"/>
              </a:solidFill>
              <a:effectLst/>
              <a:latin typeface="Times New Roman"/>
              <a:ea typeface="Calibri"/>
              <a:cs typeface="Times New Roman"/>
            </a:endParaRPr>
          </a:p>
          <a:p>
            <a:r>
              <a:rPr lang="ru-RU" sz="2400" b="0" dirty="0">
                <a:solidFill>
                  <a:srgbClr val="006400"/>
                </a:solidFill>
                <a:effectLst/>
                <a:latin typeface="Comic Sans MS"/>
                <a:ea typeface="Times New Roman"/>
                <a:cs typeface="Arial"/>
              </a:rPr>
              <a:t>Ссылка </a:t>
            </a:r>
            <a:r>
              <a:rPr lang="ru-RU" sz="2400" b="0" u="none" strike="noStrike" dirty="0">
                <a:solidFill>
                  <a:srgbClr val="27638C"/>
                </a:solidFill>
                <a:effectLst/>
                <a:latin typeface="Comic Sans MS"/>
                <a:ea typeface="Times New Roman"/>
                <a:cs typeface="Arial"/>
                <a:hlinkClick r:id="rId2"/>
              </a:rPr>
              <a:t>https://www.youtube.com/watch?v=U9bWgEqk6UY&amp;featur...</a:t>
            </a:r>
            <a:endParaRPr lang="ru-RU" sz="2400" b="1" dirty="0">
              <a:solidFill>
                <a:srgbClr val="002060"/>
              </a:solidFill>
              <a:latin typeface="Comic Sans MS" panose="030F0702030302020204" pitchFamily="66" charset="0"/>
            </a:endParaRPr>
          </a:p>
        </p:txBody>
      </p:sp>
    </p:spTree>
    <p:extLst>
      <p:ext uri="{BB962C8B-B14F-4D97-AF65-F5344CB8AC3E}">
        <p14:creationId xmlns:p14="http://schemas.microsoft.com/office/powerpoint/2010/main" val="42802450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s://nsportal.ru/sites/default/files/styles/media_gallery_large/public/gallery/2020/04/28/1vlq-xc7xdo.jpg?itok=n7I5brSR"/>
          <p:cNvPicPr>
            <a:picLocks noChangeAspect="1" noChangeArrowheads="1"/>
          </p:cNvPicPr>
          <p:nvPr/>
        </p:nvPicPr>
        <p:blipFill rotWithShape="1">
          <a:blip r:embed="rId2">
            <a:extLst>
              <a:ext uri="{28A0092B-C50C-407E-A947-70E740481C1C}">
                <a14:useLocalDpi xmlns:a14="http://schemas.microsoft.com/office/drawing/2010/main" val="0"/>
              </a:ext>
            </a:extLst>
          </a:blip>
          <a:srcRect t="8591" b="7903"/>
          <a:stretch/>
        </p:blipFill>
        <p:spPr bwMode="auto">
          <a:xfrm>
            <a:off x="467544" y="548680"/>
            <a:ext cx="4286250" cy="4772416"/>
          </a:xfrm>
          <a:prstGeom prst="rect">
            <a:avLst/>
          </a:prstGeom>
          <a:solidFill>
            <a:srgbClr val="FFFFFF">
              <a:shade val="85000"/>
            </a:srgbClr>
          </a:solidFill>
          <a:ln w="88900" cap="sq">
            <a:solidFill>
              <a:srgbClr val="FFC00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descr="https://nsportal.ru/sites/default/files/styles/media_gallery_large/public/gallery/2020/04/28/kiu_dvcghvg.jpg?itok=nbkdTFGo"/>
          <p:cNvPicPr>
            <a:picLocks noChangeAspect="1" noChangeArrowheads="1"/>
          </p:cNvPicPr>
          <p:nvPr/>
        </p:nvPicPr>
        <p:blipFill rotWithShape="1">
          <a:blip r:embed="rId3">
            <a:extLst>
              <a:ext uri="{28A0092B-C50C-407E-A947-70E740481C1C}">
                <a14:useLocalDpi xmlns:a14="http://schemas.microsoft.com/office/drawing/2010/main" val="0"/>
              </a:ext>
            </a:extLst>
          </a:blip>
          <a:srcRect l="11334" r="9325"/>
          <a:stretch/>
        </p:blipFill>
        <p:spPr bwMode="auto">
          <a:xfrm>
            <a:off x="4355976" y="2160557"/>
            <a:ext cx="4534423" cy="4286250"/>
          </a:xfrm>
          <a:prstGeom prst="rect">
            <a:avLst/>
          </a:prstGeom>
          <a:solidFill>
            <a:srgbClr val="FFFFFF">
              <a:shade val="85000"/>
            </a:srgbClr>
          </a:solidFill>
          <a:ln w="88900" cap="sq">
            <a:solidFill>
              <a:srgbClr val="FFC00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6977349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971600" y="476672"/>
            <a:ext cx="7056784" cy="2492990"/>
          </a:xfrm>
          <a:prstGeom prst="rect">
            <a:avLst/>
          </a:prstGeom>
          <a:solidFill>
            <a:srgbClr val="FFFF66"/>
          </a:solidFill>
        </p:spPr>
        <p:txBody>
          <a:bodyPr wrap="square">
            <a:spAutoFit/>
          </a:bodyPr>
          <a:lstStyle/>
          <a:p>
            <a:r>
              <a:rPr lang="ru-RU" sz="2400" b="1" dirty="0">
                <a:solidFill>
                  <a:srgbClr val="002060"/>
                </a:solidFill>
                <a:latin typeface="Comic Sans MS" panose="030F0702030302020204" pitchFamily="66" charset="0"/>
              </a:rPr>
              <a:t>Следующий мультфильм  создавали по </a:t>
            </a:r>
            <a:r>
              <a:rPr lang="ru-RU" sz="2400" b="1" dirty="0" err="1">
                <a:solidFill>
                  <a:srgbClr val="002060"/>
                </a:solidFill>
                <a:latin typeface="Comic Sans MS" panose="030F0702030302020204" pitchFamily="66" charset="0"/>
              </a:rPr>
              <a:t>по</a:t>
            </a:r>
            <a:r>
              <a:rPr lang="ru-RU" sz="2400" b="1" dirty="0">
                <a:solidFill>
                  <a:srgbClr val="002060"/>
                </a:solidFill>
                <a:latin typeface="Comic Sans MS" panose="030F0702030302020204" pitchFamily="66" charset="0"/>
              </a:rPr>
              <a:t> стихотворению Агнии Барто «Дело было в январе» с помощью песочной анимации.</a:t>
            </a:r>
          </a:p>
          <a:p>
            <a:pPr>
              <a:spcAft>
                <a:spcPts val="0"/>
              </a:spcAft>
            </a:pPr>
            <a:r>
              <a:rPr lang="ru-RU" sz="2400" b="1" dirty="0">
                <a:solidFill>
                  <a:srgbClr val="002060"/>
                </a:solidFill>
                <a:latin typeface="Comic Sans MS" panose="030F0702030302020204" pitchFamily="66" charset="0"/>
              </a:rPr>
              <a:t> </a:t>
            </a:r>
            <a:r>
              <a:rPr lang="ru-RU" sz="2400" dirty="0">
                <a:solidFill>
                  <a:srgbClr val="800080"/>
                </a:solidFill>
                <a:effectLst/>
                <a:latin typeface="Comic Sans MS"/>
                <a:ea typeface="Times New Roman"/>
                <a:cs typeface="Arial"/>
              </a:rPr>
              <a:t>Мультфильм "Дело было в январе"</a:t>
            </a:r>
            <a:r>
              <a:rPr lang="ru-RU" sz="3600" dirty="0">
                <a:solidFill>
                  <a:srgbClr val="800080"/>
                </a:solidFill>
                <a:effectLst/>
                <a:latin typeface="Comic Sans MS"/>
                <a:ea typeface="Times New Roman"/>
                <a:cs typeface="Arial"/>
              </a:rPr>
              <a:t> </a:t>
            </a:r>
            <a:endParaRPr lang="ru-RU" sz="3600" dirty="0">
              <a:effectLst/>
              <a:latin typeface="Times New Roman"/>
              <a:ea typeface="Times New Roman"/>
            </a:endParaRPr>
          </a:p>
          <a:p>
            <a:r>
              <a:rPr lang="ru-RU" sz="2400" b="0" dirty="0">
                <a:solidFill>
                  <a:srgbClr val="800080"/>
                </a:solidFill>
                <a:effectLst/>
                <a:latin typeface="Comic Sans MS"/>
                <a:ea typeface="Calibri"/>
                <a:cs typeface="Arial"/>
              </a:rPr>
              <a:t>Ссылка </a:t>
            </a:r>
            <a:r>
              <a:rPr lang="ru-RU" sz="2400" b="0" u="none" strike="noStrike" dirty="0">
                <a:solidFill>
                  <a:srgbClr val="27638C"/>
                </a:solidFill>
                <a:effectLst/>
                <a:latin typeface="Comic Sans MS"/>
                <a:ea typeface="Calibri"/>
                <a:cs typeface="Arial"/>
                <a:hlinkClick r:id="rId2"/>
              </a:rPr>
              <a:t>https://vk.com/video-186159035_456239078?list=5625...</a:t>
            </a:r>
            <a:endParaRPr lang="ru-RU" sz="2400" b="1" dirty="0">
              <a:solidFill>
                <a:srgbClr val="002060"/>
              </a:solidFill>
              <a:latin typeface="Comic Sans MS" panose="030F0702030302020204" pitchFamily="66" charset="0"/>
            </a:endParaRPr>
          </a:p>
        </p:txBody>
      </p:sp>
    </p:spTree>
    <p:extLst>
      <p:ext uri="{BB962C8B-B14F-4D97-AF65-F5344CB8AC3E}">
        <p14:creationId xmlns:p14="http://schemas.microsoft.com/office/powerpoint/2010/main" val="42077627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971600" y="476672"/>
            <a:ext cx="7056784" cy="5262979"/>
          </a:xfrm>
          <a:prstGeom prst="rect">
            <a:avLst/>
          </a:prstGeom>
          <a:solidFill>
            <a:srgbClr val="FFFF66"/>
          </a:solidFill>
        </p:spPr>
        <p:txBody>
          <a:bodyPr wrap="square">
            <a:spAutoFit/>
          </a:bodyPr>
          <a:lstStyle/>
          <a:p>
            <a:r>
              <a:rPr lang="ru-RU" sz="2400" b="1" dirty="0">
                <a:solidFill>
                  <a:srgbClr val="002060"/>
                </a:solidFill>
                <a:latin typeface="Comic Sans MS" panose="030F0702030302020204" pitchFamily="66" charset="0"/>
              </a:rPr>
              <a:t>Затем решили создать небольшой  шуточный анимационный фильм по </a:t>
            </a:r>
            <a:r>
              <a:rPr lang="ru-RU" sz="2400" b="1" dirty="0" err="1">
                <a:solidFill>
                  <a:srgbClr val="002060"/>
                </a:solidFill>
                <a:latin typeface="Comic Sans MS" panose="030F0702030302020204" pitchFamily="66" charset="0"/>
              </a:rPr>
              <a:t>потешке</a:t>
            </a:r>
            <a:r>
              <a:rPr lang="ru-RU" sz="2400" b="1" dirty="0">
                <a:solidFill>
                  <a:srgbClr val="002060"/>
                </a:solidFill>
                <a:latin typeface="Comic Sans MS" panose="030F0702030302020204" pitchFamily="66" charset="0"/>
              </a:rPr>
              <a:t> «Капризная киска». Детям были предоставлены картинки – раскраски кошечек в различных позах. Они их раскрасили и совместно приготовили остальные атрибуты. На этот раз Ване и Дане предоставили возможность самим снимать видео частей фильма. Съемки прошли весело!</a:t>
            </a:r>
          </a:p>
          <a:p>
            <a:pPr>
              <a:spcAft>
                <a:spcPts val="0"/>
              </a:spcAft>
            </a:pPr>
            <a:r>
              <a:rPr lang="ru-RU" sz="2400" b="1" dirty="0">
                <a:solidFill>
                  <a:srgbClr val="002060"/>
                </a:solidFill>
                <a:latin typeface="Comic Sans MS" panose="030F0702030302020204" pitchFamily="66" charset="0"/>
              </a:rPr>
              <a:t> </a:t>
            </a:r>
            <a:r>
              <a:rPr lang="ru-RU" sz="2400" dirty="0">
                <a:solidFill>
                  <a:srgbClr val="C00000"/>
                </a:solidFill>
                <a:effectLst/>
                <a:latin typeface="Comic Sans MS"/>
                <a:ea typeface="Times New Roman"/>
                <a:cs typeface="Arial"/>
              </a:rPr>
              <a:t>Мультфильм "Капризная  киска"</a:t>
            </a:r>
            <a:endParaRPr lang="ru-RU" sz="2400" dirty="0">
              <a:solidFill>
                <a:srgbClr val="C00000"/>
              </a:solidFill>
              <a:effectLst/>
              <a:latin typeface="Times New Roman"/>
              <a:ea typeface="Times New Roman"/>
            </a:endParaRPr>
          </a:p>
          <a:p>
            <a:r>
              <a:rPr lang="ru-RU" sz="2400" dirty="0">
                <a:solidFill>
                  <a:srgbClr val="C00000"/>
                </a:solidFill>
                <a:effectLst/>
                <a:latin typeface="Comic Sans MS"/>
                <a:ea typeface="Times New Roman"/>
                <a:cs typeface="Arial"/>
              </a:rPr>
              <a:t>Ссылка</a:t>
            </a:r>
            <a:r>
              <a:rPr lang="ru-RU" sz="2400" dirty="0">
                <a:solidFill>
                  <a:srgbClr val="FF8C00"/>
                </a:solidFill>
                <a:effectLst/>
                <a:latin typeface="Comic Sans MS"/>
                <a:ea typeface="Times New Roman"/>
                <a:cs typeface="Arial"/>
              </a:rPr>
              <a:t> </a:t>
            </a:r>
            <a:r>
              <a:rPr lang="ru-RU" sz="2400" u="sng" dirty="0">
                <a:solidFill>
                  <a:srgbClr val="27638C"/>
                </a:solidFill>
                <a:effectLst/>
                <a:latin typeface="Comic Sans MS"/>
                <a:ea typeface="Times New Roman"/>
                <a:cs typeface="Arial"/>
                <a:hlinkClick r:id="rId3"/>
              </a:rPr>
              <a:t>https://www.youtube.com/watch?time_continue=26&amp;v=R...</a:t>
            </a:r>
            <a:endParaRPr lang="ru-RU" sz="2400" dirty="0">
              <a:effectLst/>
              <a:latin typeface="Times New Roman"/>
              <a:ea typeface="Times New Roman"/>
            </a:endParaRPr>
          </a:p>
          <a:p>
            <a:r>
              <a:rPr lang="ru-RU" sz="2400" b="1" dirty="0">
                <a:solidFill>
                  <a:srgbClr val="002060"/>
                </a:solidFill>
                <a:latin typeface="Comic Sans MS" panose="030F0702030302020204" pitchFamily="66" charset="0"/>
              </a:rPr>
              <a:t> </a:t>
            </a:r>
          </a:p>
        </p:txBody>
      </p:sp>
    </p:spTree>
    <p:extLst>
      <p:ext uri="{BB962C8B-B14F-4D97-AF65-F5344CB8AC3E}">
        <p14:creationId xmlns:p14="http://schemas.microsoft.com/office/powerpoint/2010/main" val="37175318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s://nsportal.ru/sites/default/files/styles/media_gallery_large/public/gallery/2020/04/28/dzorobwh1rg.jpg?itok=LBZz3KQ9"/>
          <p:cNvPicPr>
            <a:picLocks noChangeAspect="1" noChangeArrowheads="1"/>
          </p:cNvPicPr>
          <p:nvPr/>
        </p:nvPicPr>
        <p:blipFill rotWithShape="1">
          <a:blip r:embed="rId2">
            <a:extLst>
              <a:ext uri="{28A0092B-C50C-407E-A947-70E740481C1C}">
                <a14:useLocalDpi xmlns:a14="http://schemas.microsoft.com/office/drawing/2010/main" val="0"/>
              </a:ext>
            </a:extLst>
          </a:blip>
          <a:srcRect t="17194" b="28012"/>
          <a:stretch/>
        </p:blipFill>
        <p:spPr bwMode="auto">
          <a:xfrm>
            <a:off x="395536" y="484334"/>
            <a:ext cx="4286250" cy="3131507"/>
          </a:xfrm>
          <a:prstGeom prst="rect">
            <a:avLst/>
          </a:prstGeom>
          <a:solidFill>
            <a:srgbClr val="FFFFFF">
              <a:shade val="85000"/>
            </a:srgbClr>
          </a:solidFill>
          <a:ln w="88900" cap="sq">
            <a:solidFill>
              <a:srgbClr val="FF000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descr="https://nsportal.ru/sites/default/files/styles/media_gallery_large/public/gallery/2020/04/28/etdw7um8fgi.jpg?itok=9AryAWdT"/>
          <p:cNvPicPr>
            <a:picLocks noChangeAspect="1" noChangeArrowheads="1"/>
          </p:cNvPicPr>
          <p:nvPr/>
        </p:nvPicPr>
        <p:blipFill rotWithShape="1">
          <a:blip r:embed="rId3">
            <a:extLst>
              <a:ext uri="{28A0092B-C50C-407E-A947-70E740481C1C}">
                <a14:useLocalDpi xmlns:a14="http://schemas.microsoft.com/office/drawing/2010/main" val="0"/>
              </a:ext>
            </a:extLst>
          </a:blip>
          <a:srcRect t="17194" b="35902"/>
          <a:stretch/>
        </p:blipFill>
        <p:spPr bwMode="auto">
          <a:xfrm>
            <a:off x="611560" y="3846889"/>
            <a:ext cx="4286250" cy="2680570"/>
          </a:xfrm>
          <a:prstGeom prst="rect">
            <a:avLst/>
          </a:prstGeom>
          <a:solidFill>
            <a:srgbClr val="FFFFFF">
              <a:shade val="85000"/>
            </a:srgbClr>
          </a:solidFill>
          <a:ln w="88900" cap="sq">
            <a:solidFill>
              <a:srgbClr val="FF000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Picture 6" descr="https://nsportal.ru/sites/default/files/styles/media_gallery_large/public/gallery/2020/04/28/f_veht12clq.jpg?itok=-9XGuv6w"/>
          <p:cNvPicPr>
            <a:picLocks noChangeAspect="1" noChangeArrowheads="1"/>
          </p:cNvPicPr>
          <p:nvPr/>
        </p:nvPicPr>
        <p:blipFill rotWithShape="1">
          <a:blip r:embed="rId4">
            <a:extLst>
              <a:ext uri="{28A0092B-C50C-407E-A947-70E740481C1C}">
                <a14:useLocalDpi xmlns:a14="http://schemas.microsoft.com/office/drawing/2010/main" val="0"/>
              </a:ext>
            </a:extLst>
          </a:blip>
          <a:srcRect t="15342"/>
          <a:stretch/>
        </p:blipFill>
        <p:spPr bwMode="auto">
          <a:xfrm>
            <a:off x="5159276" y="1628800"/>
            <a:ext cx="3520728" cy="3974082"/>
          </a:xfrm>
          <a:prstGeom prst="rect">
            <a:avLst/>
          </a:prstGeom>
          <a:solidFill>
            <a:srgbClr val="FFFFFF">
              <a:shade val="85000"/>
            </a:srgbClr>
          </a:solidFill>
          <a:ln w="88900" cap="sq">
            <a:solidFill>
              <a:srgbClr val="FF000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1914362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971600" y="476672"/>
            <a:ext cx="7056784" cy="3046988"/>
          </a:xfrm>
          <a:prstGeom prst="rect">
            <a:avLst/>
          </a:prstGeom>
          <a:solidFill>
            <a:srgbClr val="FFFF66"/>
          </a:solidFill>
        </p:spPr>
        <p:txBody>
          <a:bodyPr wrap="square">
            <a:spAutoFit/>
          </a:bodyPr>
          <a:lstStyle/>
          <a:p>
            <a:r>
              <a:rPr lang="ru-RU" sz="2400" b="1" dirty="0">
                <a:solidFill>
                  <a:srgbClr val="002060"/>
                </a:solidFill>
                <a:latin typeface="Comic Sans MS" panose="030F0702030302020204" pitchFamily="66" charset="0"/>
              </a:rPr>
              <a:t>Следующим этапом было создание собственной заставки к анимационным фильмам нашей студии. Требовалась покадровая съемка, было сложно просчитать движение частей лукошка и ягодок, чтобы смотрелось как единое целое, несколько раз переснимали и все-таки получилось.</a:t>
            </a:r>
          </a:p>
        </p:txBody>
      </p:sp>
      <p:pic>
        <p:nvPicPr>
          <p:cNvPr id="2053" name="Picture 5"/>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7768" r="6794"/>
          <a:stretch/>
        </p:blipFill>
        <p:spPr bwMode="auto">
          <a:xfrm>
            <a:off x="2160000" y="3834654"/>
            <a:ext cx="4240623" cy="2791897"/>
          </a:xfrm>
          <a:prstGeom prst="rect">
            <a:avLst/>
          </a:prstGeom>
          <a:solidFill>
            <a:srgbClr val="FFFFFF">
              <a:shade val="85000"/>
            </a:srgbClr>
          </a:solidFill>
          <a:ln w="190500" cap="sq">
            <a:solidFill>
              <a:srgbClr val="FFC000"/>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26537390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323528" y="260648"/>
            <a:ext cx="5400600" cy="6247864"/>
          </a:xfrm>
          <a:prstGeom prst="rect">
            <a:avLst/>
          </a:prstGeom>
          <a:solidFill>
            <a:srgbClr val="FFFF66"/>
          </a:solidFill>
        </p:spPr>
        <p:txBody>
          <a:bodyPr wrap="square">
            <a:spAutoFit/>
          </a:bodyPr>
          <a:lstStyle/>
          <a:p>
            <a:r>
              <a:rPr lang="ru-RU" sz="2400" b="1" dirty="0">
                <a:solidFill>
                  <a:srgbClr val="002060"/>
                </a:solidFill>
                <a:latin typeface="Comic Sans MS" panose="030F0702030302020204" pitchFamily="66" charset="0"/>
              </a:rPr>
              <a:t>Затем решили создать мультфильм по правилам дорожного движения, кропотливо подбирали самые важные стихи, продумывали сценарий, готовили декорации, некоторые моменты приходилось несколько раз переснимать, т.к. не успевали по тексту передвигать фигурками. Но, в результате, фильм получился. На муниципальном и областном конкурсе он занял 1-е место.</a:t>
            </a:r>
          </a:p>
          <a:p>
            <a:pPr>
              <a:spcAft>
                <a:spcPts val="0"/>
              </a:spcAft>
            </a:pPr>
            <a:r>
              <a:rPr lang="ru-RU" sz="2000" dirty="0">
                <a:solidFill>
                  <a:srgbClr val="C00000"/>
                </a:solidFill>
                <a:effectLst/>
                <a:latin typeface="Comic Sans MS"/>
                <a:ea typeface="Times New Roman"/>
                <a:cs typeface="Arial"/>
              </a:rPr>
              <a:t>Мультфильм "Правила дорожные с детства знать положено"</a:t>
            </a:r>
            <a:endParaRPr lang="ru-RU" sz="2000" dirty="0">
              <a:solidFill>
                <a:srgbClr val="C00000"/>
              </a:solidFill>
              <a:effectLst/>
              <a:latin typeface="Times New Roman"/>
              <a:ea typeface="Times New Roman"/>
            </a:endParaRPr>
          </a:p>
          <a:p>
            <a:r>
              <a:rPr lang="ru-RU" sz="2400" dirty="0">
                <a:solidFill>
                  <a:srgbClr val="0000FF"/>
                </a:solidFill>
                <a:effectLst/>
                <a:latin typeface="Comic Sans MS"/>
                <a:ea typeface="Times New Roman"/>
                <a:cs typeface="Arial"/>
              </a:rPr>
              <a:t>Ссылка  </a:t>
            </a:r>
            <a:r>
              <a:rPr lang="ru-RU" sz="2400" u="none" strike="noStrike" dirty="0">
                <a:solidFill>
                  <a:srgbClr val="27638C"/>
                </a:solidFill>
                <a:effectLst/>
                <a:latin typeface="Comic Sans MS"/>
                <a:ea typeface="Times New Roman"/>
                <a:cs typeface="Arial"/>
                <a:hlinkClick r:id="rId2"/>
              </a:rPr>
              <a:t>https://vk.com/club186159035?z=video-186159035_456...</a:t>
            </a:r>
            <a:endParaRPr lang="ru-RU" sz="2400" dirty="0">
              <a:effectLst/>
              <a:latin typeface="Times New Roman"/>
              <a:ea typeface="Times New Roman"/>
            </a:endParaRPr>
          </a:p>
        </p:txBody>
      </p:sp>
      <p:pic>
        <p:nvPicPr>
          <p:cNvPr id="6" name="Picture 2" descr="https://nsportal.ru/sites/default/files/styles/media_gallery_large/public/gallery/2020/04/28/pshmg6olwgc_1.jpg?itok=NQ_zXOK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0152" y="1327260"/>
            <a:ext cx="2882094" cy="3842792"/>
          </a:xfrm>
          <a:prstGeom prst="rect">
            <a:avLst/>
          </a:prstGeom>
          <a:solidFill>
            <a:srgbClr val="FFFFFF">
              <a:shade val="85000"/>
            </a:srgbClr>
          </a:solidFill>
          <a:ln w="190500" cap="sq">
            <a:solidFill>
              <a:srgbClr val="C00000"/>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15400024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323528" y="89392"/>
            <a:ext cx="8496944" cy="3815275"/>
          </a:xfrm>
          <a:prstGeom prst="rect">
            <a:avLst/>
          </a:prstGeom>
          <a:solidFill>
            <a:srgbClr val="FFFF66"/>
          </a:solidFill>
        </p:spPr>
        <p:txBody>
          <a:bodyPr wrap="square">
            <a:spAutoFit/>
          </a:bodyPr>
          <a:lstStyle/>
          <a:p>
            <a:r>
              <a:rPr lang="ru-RU" sz="2400" b="1" dirty="0">
                <a:solidFill>
                  <a:srgbClr val="002060"/>
                </a:solidFill>
                <a:latin typeface="Comic Sans MS" panose="030F0702030302020204" pitchFamily="66" charset="0"/>
              </a:rPr>
              <a:t>Осенью с детьми вспомнили все чему научились в работе </a:t>
            </a:r>
            <a:r>
              <a:rPr lang="ru-RU" sz="2400" b="1" dirty="0" err="1">
                <a:solidFill>
                  <a:srgbClr val="002060"/>
                </a:solidFill>
                <a:latin typeface="Comic Sans MS" panose="030F0702030302020204" pitchFamily="66" charset="0"/>
              </a:rPr>
              <a:t>мультстудии</a:t>
            </a:r>
            <a:r>
              <a:rPr lang="ru-RU" sz="2400" b="1" dirty="0">
                <a:solidFill>
                  <a:srgbClr val="002060"/>
                </a:solidFill>
                <a:latin typeface="Comic Sans MS" panose="030F0702030302020204" pitchFamily="66" charset="0"/>
              </a:rPr>
              <a:t> и решили сделать более сложную работу по любимой сказке Д. Мамина-Сибиряка «Серая шейка». Героев изготовили с помощью шишек и пластилина, елки тоже  сделали пластилиновыми. А весь сюжет решили снимать на интерактивной песочнице, т.к. она очень хорошо передает времена года и водное пространство. </a:t>
            </a:r>
          </a:p>
          <a:p>
            <a:r>
              <a:rPr lang="ru-RU" sz="2400" u="sng" dirty="0">
                <a:solidFill>
                  <a:srgbClr val="005BD1"/>
                </a:solidFill>
                <a:effectLst/>
                <a:latin typeface="Comic Sans MS" panose="030F0702030302020204" pitchFamily="66" charset="0"/>
                <a:ea typeface="Calibri" panose="020F0502020204030204" pitchFamily="34" charset="0"/>
                <a:cs typeface="Times New Roman" panose="02020603050405020304" pitchFamily="18" charset="0"/>
                <a:hlinkClick r:id="rId2"/>
              </a:rPr>
              <a:t>https://youtu.be/5s5bnoTCVpE</a:t>
            </a:r>
            <a:r>
              <a:rPr lang="ru-RU" sz="2400" dirty="0">
                <a:solidFill>
                  <a:srgbClr val="333333"/>
                </a:solidFill>
                <a:effectLst/>
                <a:latin typeface="Comic Sans MS" panose="030F0702030302020204" pitchFamily="66" charset="0"/>
                <a:ea typeface="Calibri" panose="020F0502020204030204" pitchFamily="34" charset="0"/>
                <a:cs typeface="Times New Roman" panose="02020603050405020304" pitchFamily="18" charset="0"/>
              </a:rPr>
              <a:t> </a:t>
            </a:r>
            <a:endParaRPr lang="ru-RU" sz="2400" dirty="0">
              <a:effectLst/>
              <a:latin typeface="Comic Sans MS" panose="030F0702030302020204" pitchFamily="66" charset="0"/>
              <a:ea typeface="Calibri" panose="020F0502020204030204" pitchFamily="34" charset="0"/>
              <a:cs typeface="Times New Roman" panose="02020603050405020304" pitchFamily="18" charset="0"/>
            </a:endParaRPr>
          </a:p>
          <a:p>
            <a:endParaRPr lang="ru-RU" sz="2400" b="1" dirty="0">
              <a:solidFill>
                <a:srgbClr val="002060"/>
              </a:solidFill>
              <a:latin typeface="Comic Sans MS" panose="030F0702030302020204" pitchFamily="66" charset="0"/>
            </a:endParaRPr>
          </a:p>
        </p:txBody>
      </p:sp>
      <p:pic>
        <p:nvPicPr>
          <p:cNvPr id="9" name="Picture 4" descr="https://sun9-48.userapi.com/impf/K8qIaQZYa2Xz5yC7rvgt7X1Q27q4KpfUUS2ttw/iA4rBkGP3ps.jpg?size=1600x1200&amp;quality=96&amp;proxy=1&amp;sign=e0f8aa071fbc903f5492f72108e467e4"/>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5965" b="20045"/>
          <a:stretch/>
        </p:blipFill>
        <p:spPr bwMode="auto">
          <a:xfrm>
            <a:off x="539552" y="3879433"/>
            <a:ext cx="3690934" cy="2633812"/>
          </a:xfrm>
          <a:prstGeom prst="rect">
            <a:avLst/>
          </a:prstGeom>
          <a:solidFill>
            <a:srgbClr val="FFFFFF">
              <a:shade val="85000"/>
            </a:srgbClr>
          </a:solidFill>
          <a:ln w="88900" cap="sq">
            <a:solidFill>
              <a:srgbClr val="FF000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Picture 2" descr="https://sun9-67.userapi.com/impf/d5fUk2mD06isFK8dN5LBD5gplKBbK7_0XbE5tg/_d-iuugK9o4.jpg?size=1600x1200&amp;quality=96&amp;proxy=1&amp;sign=924ea91bbf27470c0c8d24ed2cc0c6f1"/>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22614" r="20162"/>
          <a:stretch/>
        </p:blipFill>
        <p:spPr bwMode="auto">
          <a:xfrm>
            <a:off x="5076056" y="3876801"/>
            <a:ext cx="3547614" cy="2578994"/>
          </a:xfrm>
          <a:prstGeom prst="rect">
            <a:avLst/>
          </a:prstGeom>
          <a:solidFill>
            <a:srgbClr val="FFFFFF">
              <a:shade val="85000"/>
            </a:srgbClr>
          </a:solidFill>
          <a:ln w="88900" cap="sq">
            <a:solidFill>
              <a:srgbClr val="FF000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9023121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8" name="Picture 6" descr="https://sun9-32.userapi.com/impf/ZYgPAPQbIqGfDqLxY-UbqFIvtwI2ff-p87fEjQ/SgMpcl6c5tc.jpg?size=1200x1600&amp;quality=96&amp;proxy=1&amp;sign=9ea1ad544b5d3ec91cfce046cb3379bd"/>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20072" y="620688"/>
            <a:ext cx="3534051" cy="4712068"/>
          </a:xfrm>
          <a:prstGeom prst="rect">
            <a:avLst/>
          </a:prstGeom>
          <a:solidFill>
            <a:srgbClr val="FFFFFF">
              <a:shade val="85000"/>
            </a:srgbClr>
          </a:solidFill>
          <a:ln w="88900" cap="sq">
            <a:solidFill>
              <a:srgbClr val="C0000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080" name="Picture 8" descr="https://sun9-42.userapi.com/impf/f5P5cc5aUSQHMxNIPSozkyNFKS0FLfznZ28VrA/7t-N_oAl_NM.jpg?size=1600x1200&amp;quality=96&amp;proxy=1&amp;sign=297dd263c4d52b55d548aff70c1868c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6569" y="3573016"/>
            <a:ext cx="4176464" cy="3132348"/>
          </a:xfrm>
          <a:prstGeom prst="rect">
            <a:avLst/>
          </a:prstGeom>
          <a:solidFill>
            <a:srgbClr val="FFFFFF">
              <a:shade val="85000"/>
            </a:srgbClr>
          </a:solidFill>
          <a:ln w="88900" cap="sq">
            <a:solidFill>
              <a:srgbClr val="C0000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082" name="Picture 10" descr="https://sun9-76.userapi.com/impf/RTR-eImMf3lJMN1DeeqIWMVvvljQpyVimIk8fg/5I15dQ8tor8.jpg?size=1600x1200&amp;quality=96&amp;proxy=1&amp;sign=ce50f5cc1bdebefd6a8ad0dd3f1ee05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3528" y="369069"/>
            <a:ext cx="3764902" cy="2823677"/>
          </a:xfrm>
          <a:prstGeom prst="rect">
            <a:avLst/>
          </a:prstGeom>
          <a:solidFill>
            <a:srgbClr val="FFFFFF">
              <a:shade val="85000"/>
            </a:srgbClr>
          </a:solidFill>
          <a:ln w="88900" cap="sq">
            <a:solidFill>
              <a:srgbClr val="C0000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6536523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4DBB737F-9201-44D9-916F-94ED27D2897B}"/>
              </a:ext>
            </a:extLst>
          </p:cNvPr>
          <p:cNvPicPr>
            <a:picLocks noChangeAspect="1"/>
          </p:cNvPicPr>
          <p:nvPr/>
        </p:nvPicPr>
        <p:blipFill>
          <a:blip r:embed="rId2">
            <a:clrChange>
              <a:clrFrom>
                <a:srgbClr val="95EBF8"/>
              </a:clrFrom>
              <a:clrTo>
                <a:srgbClr val="95EBF8">
                  <a:alpha val="0"/>
                </a:srgbClr>
              </a:clrTo>
            </a:clrChange>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5530578"/>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573</TotalTime>
  <Words>414</Words>
  <Application>Microsoft Office PowerPoint</Application>
  <PresentationFormat>Экран (4:3)</PresentationFormat>
  <Paragraphs>18</Paragraphs>
  <Slides>11</Slides>
  <Notes>1</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11</vt:i4>
      </vt:variant>
    </vt:vector>
  </HeadingPairs>
  <TitlesOfParts>
    <vt:vector size="17" baseType="lpstr">
      <vt:lpstr>Arial</vt:lpstr>
      <vt:lpstr>Calibri</vt:lpstr>
      <vt:lpstr>Calligraph</vt:lpstr>
      <vt:lpstr>Comic Sans MS</vt:lpstr>
      <vt:lpstr>Times New Roman</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SPecialiST RePack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User</dc:creator>
  <cp:lastModifiedBy>Ludmila</cp:lastModifiedBy>
  <cp:revision>19</cp:revision>
  <dcterms:created xsi:type="dcterms:W3CDTF">2020-11-29T08:03:36Z</dcterms:created>
  <dcterms:modified xsi:type="dcterms:W3CDTF">2020-11-29T17:54:00Z</dcterms:modified>
</cp:coreProperties>
</file>